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68" r:id="rId5"/>
    <p:sldId id="260" r:id="rId6"/>
    <p:sldId id="267" r:id="rId7"/>
    <p:sldId id="258" r:id="rId8"/>
    <p:sldId id="263" r:id="rId9"/>
    <p:sldId id="262" r:id="rId10"/>
    <p:sldId id="259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D039B4-C6C9-4014-983E-700A81EF04D8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D528A-13F1-4C46-80B6-D667B8A30B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F9F7F-5352-40D1-BD8E-9BA614EAEF03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B9D75-5F4A-4397-B546-220AD97F7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BA8855-9A38-465B-8435-939E589A421F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C72D64-D744-4C39-9201-9AD5484F53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B773A-858B-4ACA-997D-B254E9562280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1C146-BA75-4B7B-86BB-71441EB82E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DAFD-1D76-42C4-857E-A7DE42CCB818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0668C-9557-4892-BC2C-42735A645F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D4239-3145-4FE3-9BF4-6D02C9016048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5385EA-A441-4493-BEC5-677137EACE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60F8-2D34-45AE-9C30-B2BC02A8A8F0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B466D-0730-4723-A816-856EBD3CB1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5A5BF8-CEFF-4498-9E5B-0659B1BEA140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6411B1-DBE8-4504-9E58-03DE57CD9B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52A29-64BE-47EC-A752-C8237B6688A4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7791E-071A-435A-9D78-115F50E04F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AE6D3-526A-4EA5-9047-E4221578B1B7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A9D2F-F98D-4F0F-8F02-8D6D8CF8A8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9C37D-6148-4073-A707-89C011CF4259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F4AC6-615E-4D93-8FB4-7688C78EC8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9B792C-5FB1-435C-9C95-B405F1DDDF59}" type="datetimeFigureOut">
              <a:rPr lang="ru-RU"/>
              <a:pPr>
                <a:defRPr/>
              </a:pPr>
              <a:t>20.04.2024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B1530D3-511C-4B54-ADD1-26E4A84C04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1357290" y="3284984"/>
            <a:ext cx="7358063" cy="2952327"/>
          </a:xfrm>
        </p:spPr>
        <p:txBody>
          <a:bodyPr/>
          <a:lstStyle/>
          <a:p>
            <a:pPr algn="r"/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ПРОГРАММА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ДЕТСКО-РОДИТЕЛЬСКОГО КЛУБА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«ПОЭТИЧЕСКАЯ ГОСТИНАЯ»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ru-RU" sz="3600" b="1" dirty="0" smtClean="0">
                <a:latin typeface="Bookman Old Style" pitchFamily="18" charset="0"/>
              </a:rPr>
              <a:t/>
            </a:r>
            <a:br>
              <a:rPr lang="ru-RU" sz="3600" b="1" dirty="0" smtClean="0">
                <a:latin typeface="Bookman Old Style" pitchFamily="18" charset="0"/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Составитель: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Суркова Т.Б. воспитатель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высшей квалификационной категории</a:t>
            </a: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b="1" dirty="0" smtClean="0"/>
              <a:t> 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b="1" i="1" dirty="0" smtClean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C:\Users\User\Downloads\IMG_889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437112"/>
            <a:ext cx="1800200" cy="1656184"/>
          </a:xfrm>
          <a:prstGeom prst="rect">
            <a:avLst/>
          </a:prstGeom>
          <a:ln w="12700">
            <a:solidFill>
              <a:schemeClr val="tx1"/>
            </a:solidFill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428625" y="1785938"/>
            <a:ext cx="8229600" cy="1143000"/>
          </a:xfrm>
        </p:spPr>
        <p:txBody>
          <a:bodyPr/>
          <a:lstStyle/>
          <a:p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000375"/>
            <a:ext cx="8229600" cy="3125788"/>
          </a:xfrm>
        </p:spPr>
        <p:txBody>
          <a:bodyPr/>
          <a:lstStyle/>
          <a:p>
            <a:pPr algn="ctr">
              <a:buNone/>
              <a:defRPr/>
            </a:pP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976064" y="2967335"/>
            <a:ext cx="519187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 внимание !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179512" y="2000250"/>
            <a:ext cx="8964487" cy="4093046"/>
          </a:xfrm>
        </p:spPr>
        <p:txBody>
          <a:bodyPr/>
          <a:lstStyle/>
          <a:p>
            <a:pPr marL="269875" algn="l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600" dirty="0" smtClean="0"/>
              <a:t>«</a:t>
            </a:r>
            <a:r>
              <a:rPr lang="ru-RU" sz="3200" b="1" dirty="0" smtClean="0"/>
              <a:t>Дать ребенку радость поэтического вдохновения, пробудить в его сердце живой родник поэтического творчества – это такое же важное дело, как научить читать и решать задачи».                     </a:t>
            </a:r>
            <a:br>
              <a:rPr lang="ru-RU" sz="3200" b="1" dirty="0" smtClean="0"/>
            </a:br>
            <a:r>
              <a:rPr lang="ru-RU" sz="3200" b="1" dirty="0" smtClean="0"/>
              <a:t>                                             В.А. Сухомлинский.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endParaRPr lang="ru-RU" sz="3600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5949280"/>
            <a:ext cx="8158163" cy="605508"/>
          </a:xfrm>
        </p:spPr>
        <p:txBody>
          <a:bodyPr/>
          <a:lstStyle/>
          <a:p>
            <a:endParaRPr lang="ru-RU" sz="2800" dirty="0" smtClean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0"/>
            <a:ext cx="8229600" cy="420638"/>
          </a:xfrm>
        </p:spPr>
        <p:txBody>
          <a:bodyPr/>
          <a:lstStyle/>
          <a:p>
            <a:r>
              <a:rPr lang="ru-RU" sz="2800" b="1" dirty="0" smtClean="0">
                <a:latin typeface="Bookman Old Style" pitchFamily="18" charset="0"/>
              </a:rPr>
              <a:t>Актуальность</a:t>
            </a: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71500" y="2636912"/>
            <a:ext cx="8158163" cy="3917876"/>
          </a:xfrm>
        </p:spPr>
        <p:txBody>
          <a:bodyPr/>
          <a:lstStyle/>
          <a:p>
            <a:pPr marL="0" indent="1793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Разучивание поэтических произведений для дошкольников имеет огромную пользу: расширяется кругозор, развивается память, речь, открывается богатство интонаций, формируется культурный уровень маленького человека. Стихи воспитывают у ребенка особое, трепетное, вдумчивое отношение к литературе, позволяют привить с ранних лет понимание всей красоты слова, мелодии и ритма.</a:t>
            </a:r>
          </a:p>
          <a:p>
            <a:pPr marL="0" indent="1793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Повторение и заучивание стихов является прекрасной тренировкой для мозга.</a:t>
            </a:r>
          </a:p>
          <a:p>
            <a:pPr marL="0" indent="1793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Давно доказано, что ребенку, знающему большое количество стихов в детстве, в дальнейшей жизни намного проще даются любые познания, они демонстрируют лучшие показатели интеллектуального развития, чем их сверстники, которых по каким-либо причинам со стихами не знакомили.</a:t>
            </a:r>
          </a:p>
          <a:p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233576002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507994" y="2348880"/>
            <a:ext cx="8158163" cy="432048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ru-RU" sz="2400" b="1" dirty="0" smtClean="0">
                <a:solidFill>
                  <a:srgbClr val="FF0000"/>
                </a:solidFill>
              </a:rPr>
              <a:t>Цель:</a:t>
            </a:r>
            <a:endParaRPr lang="ru-RU" sz="1800" dirty="0" smtClean="0"/>
          </a:p>
          <a:p>
            <a:pPr marL="0" indent="0" algn="just">
              <a:buNone/>
            </a:pPr>
            <a:r>
              <a:rPr lang="ru-RU" sz="1800" dirty="0" smtClean="0"/>
              <a:t> </a:t>
            </a:r>
            <a:r>
              <a:rPr lang="ru-RU" sz="2400" b="1" dirty="0" smtClean="0"/>
              <a:t>Формирование у детей старшего дошкольного возраста интереса к поэтическому художественному слову, обогащение детско-родительских отношений, вовлечение родителей в воспитательно-образовательный процесс дошкольного образовательного учреждения, как равноправных и </a:t>
            </a:r>
            <a:r>
              <a:rPr lang="ru-RU" sz="2400" b="1" dirty="0" err="1" smtClean="0"/>
              <a:t>равноответственных</a:t>
            </a:r>
            <a:r>
              <a:rPr lang="ru-RU" sz="2400" b="1" dirty="0" smtClean="0"/>
              <a:t> партнеров.</a:t>
            </a:r>
          </a:p>
          <a:p>
            <a:pPr>
              <a:buNone/>
            </a:pPr>
            <a:r>
              <a:rPr lang="ru-RU" sz="2400" dirty="0" smtClean="0"/>
              <a:t> </a:t>
            </a:r>
          </a:p>
          <a:p>
            <a:endParaRPr lang="ru-RU" sz="2800" dirty="0" smtClean="0"/>
          </a:p>
        </p:txBody>
      </p:sp>
      <p:pic>
        <p:nvPicPr>
          <p:cNvPr id="3" name="Рисунок 2" descr="https://avatars.mds.yandex.net/i?id=2794ef40755b20da9820e793c2dd972a5b146396-4585695-images-thumbs&amp;n=1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869160"/>
            <a:ext cx="1838466" cy="1728192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012115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28625" y="2000250"/>
            <a:ext cx="8229600" cy="1000125"/>
          </a:xfrm>
        </p:spPr>
        <p:txBody>
          <a:bodyPr/>
          <a:lstStyle/>
          <a:p>
            <a:pPr algn="l"/>
            <a:r>
              <a:rPr lang="ru-RU" sz="2400" b="1" dirty="0" smtClean="0">
                <a:solidFill>
                  <a:srgbClr val="FF0000"/>
                </a:solidFill>
              </a:rPr>
              <a:t>Задачи: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endParaRPr lang="ru-RU" sz="2400" dirty="0" smtClean="0">
              <a:solidFill>
                <a:srgbClr val="FF0000"/>
              </a:solidFill>
            </a:endParaRPr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51520" y="2420888"/>
            <a:ext cx="8640960" cy="424847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dirty="0" smtClean="0"/>
              <a:t>1. </a:t>
            </a:r>
            <a:r>
              <a:rPr lang="ru-RU" sz="2000" b="1" dirty="0" smtClean="0"/>
              <a:t>Создать условия для познавательно-речевого и художественно - эстетического развития воспитанников;</a:t>
            </a:r>
          </a:p>
          <a:p>
            <a:pPr marL="0" indent="0" algn="just">
              <a:buNone/>
            </a:pPr>
            <a:r>
              <a:rPr lang="ru-RU" sz="2000" b="1" dirty="0" smtClean="0"/>
              <a:t>2. Совершенствовать художественно-речевые исполнительские навыки детей  при чтении стихотворений;</a:t>
            </a:r>
          </a:p>
          <a:p>
            <a:pPr marL="0" indent="0" algn="just">
              <a:buNone/>
            </a:pPr>
            <a:r>
              <a:rPr lang="ru-RU" sz="2000" b="1" dirty="0" smtClean="0"/>
              <a:t>3. Формировать навыки выразительного чтения, артистического умения у воспитанников;</a:t>
            </a:r>
          </a:p>
          <a:p>
            <a:pPr marL="0" indent="0" algn="just">
              <a:buNone/>
            </a:pPr>
            <a:r>
              <a:rPr lang="ru-RU" sz="2000" b="1" dirty="0" smtClean="0"/>
              <a:t>4. Воспитать положительно-эмоциональное отношение к литературным поэтическим произведениям у воспитанников и их родителей (законных представителей).</a:t>
            </a:r>
          </a:p>
          <a:p>
            <a:pPr marL="0" indent="0" algn="just">
              <a:buNone/>
            </a:pPr>
            <a:r>
              <a:rPr lang="ru-RU" sz="2000" b="1" dirty="0" smtClean="0"/>
              <a:t>5.Привлекать родителей (законных представителей) воспитанников к сотрудничеству.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67544" y="2204863"/>
            <a:ext cx="8229600" cy="504057"/>
          </a:xfrm>
        </p:spPr>
        <p:txBody>
          <a:bodyPr/>
          <a:lstStyle/>
          <a:p>
            <a:pPr algn="l"/>
            <a:r>
              <a:rPr lang="ru-RU" sz="3200" b="1" i="1" dirty="0" smtClean="0">
                <a:solidFill>
                  <a:srgbClr val="FF0000"/>
                </a:solidFill>
              </a:rPr>
              <a:t>Результативность  дети:</a:t>
            </a:r>
            <a:r>
              <a:rPr lang="ru-RU" sz="3200" b="1" i="1" dirty="0" smtClean="0"/>
              <a:t> </a:t>
            </a:r>
            <a:br>
              <a:rPr lang="ru-RU" sz="3200" b="1" i="1" dirty="0" smtClean="0"/>
            </a:br>
            <a:endParaRPr lang="ru-RU" sz="3200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251520" y="2492896"/>
            <a:ext cx="8712968" cy="3600400"/>
          </a:xfrm>
        </p:spPr>
        <p:txBody>
          <a:bodyPr/>
          <a:lstStyle/>
          <a:p>
            <a:pPr>
              <a:buNone/>
            </a:pPr>
            <a:endParaRPr lang="ru-RU" sz="2400" b="1" dirty="0" smtClean="0">
              <a:solidFill>
                <a:srgbClr val="FF0000"/>
              </a:solidFill>
            </a:endParaRPr>
          </a:p>
          <a:p>
            <a:pPr lvl="0"/>
            <a:r>
              <a:rPr lang="ru-RU" sz="1800" b="1" dirty="0" smtClean="0"/>
              <a:t>Приобщение детей дошкольного возраста к художественной литературе, формирование интереса к книгам и детскому чтению, приобретение запаса литературных художественных впечатлений, опыта слушателя.</a:t>
            </a:r>
          </a:p>
          <a:p>
            <a:pPr lvl="0"/>
            <a:r>
              <a:rPr lang="ru-RU" sz="1800" b="1" dirty="0" smtClean="0"/>
              <a:t>Воспитание ценностного отношения к книге.</a:t>
            </a:r>
          </a:p>
          <a:p>
            <a:pPr lvl="0"/>
            <a:r>
              <a:rPr lang="ru-RU" sz="1800" b="1" dirty="0" smtClean="0"/>
              <a:t>Развитие познавательной, творческой и эмоциональной активности в процессе приобщения дошкольников к литературе; развитие таких форм воображения, в основе которых лежит интерпретация литературного образа.</a:t>
            </a:r>
          </a:p>
          <a:p>
            <a:pPr lvl="0"/>
            <a:r>
              <a:rPr lang="ru-RU" sz="1800" b="1" dirty="0" smtClean="0"/>
              <a:t>Расширение кругозора детей, обогащение и активизация словарного запаса.</a:t>
            </a:r>
          </a:p>
          <a:p>
            <a:pPr lvl="0"/>
            <a:r>
              <a:rPr lang="ru-RU" sz="1800" b="1" dirty="0" smtClean="0"/>
              <a:t>Развитие творческих способностей детей путем привлечения их к выражению своих впечатлений в различных видах продуктивной деятельности.</a:t>
            </a:r>
          </a:p>
          <a:p>
            <a:pPr lvl="0"/>
            <a:r>
              <a:rPr lang="ru-RU" sz="1800" b="1" dirty="0" smtClean="0"/>
              <a:t>Воспитание у детей навыков сотрудничества со сверстниками и взрослыми в процессе совместной деятельности.</a:t>
            </a:r>
            <a:endParaRPr lang="ru-RU" sz="1800" b="1" dirty="0"/>
          </a:p>
        </p:txBody>
      </p:sp>
    </p:spTree>
    <p:extLst>
      <p:ext uri="{BB962C8B-B14F-4D97-AF65-F5344CB8AC3E}">
        <p14:creationId xmlns="" xmlns:p14="http://schemas.microsoft.com/office/powerpoint/2010/main" val="2433746412"/>
      </p:ext>
    </p:extLst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15050" cy="1154112"/>
          </a:xfrm>
        </p:spPr>
        <p:txBody>
          <a:bodyPr/>
          <a:lstStyle/>
          <a:p>
            <a:pPr algn="l"/>
            <a:r>
              <a:rPr lang="ru-RU" sz="3200" b="1" i="1" dirty="0" smtClean="0">
                <a:solidFill>
                  <a:srgbClr val="FF0000"/>
                </a:solidFill>
              </a:rPr>
              <a:t>Результативность  педагоги:</a:t>
            </a:r>
            <a:r>
              <a:rPr lang="ru-RU" sz="3200" b="1" i="1" dirty="0" smtClean="0"/>
              <a:t> </a:t>
            </a:r>
            <a:r>
              <a:rPr lang="ru-RU" sz="3600" b="1" i="1" dirty="0" smtClean="0"/>
              <a:t/>
            </a:r>
            <a:br>
              <a:rPr lang="ru-RU" sz="3600" b="1" i="1" dirty="0" smtClean="0"/>
            </a:br>
            <a:r>
              <a:rPr lang="ru-RU" sz="3600" i="1" dirty="0" smtClean="0">
                <a:solidFill>
                  <a:srgbClr val="FF0000"/>
                </a:solidFill>
              </a:rPr>
              <a:t/>
            </a:r>
            <a:br>
              <a:rPr lang="ru-RU" sz="3600" i="1" dirty="0" smtClean="0">
                <a:solidFill>
                  <a:srgbClr val="FF0000"/>
                </a:solidFill>
              </a:rPr>
            </a:br>
            <a:endParaRPr lang="ru-RU" sz="3600" i="1" dirty="0" smtClean="0">
              <a:solidFill>
                <a:srgbClr val="FF0000"/>
              </a:solidFill>
            </a:endParaRPr>
          </a:p>
        </p:txBody>
      </p:sp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251520" y="692696"/>
            <a:ext cx="6624736" cy="5472336"/>
          </a:xfrm>
        </p:spPr>
        <p:txBody>
          <a:bodyPr/>
          <a:lstStyle/>
          <a:p>
            <a:pPr lvl="0">
              <a:buNone/>
            </a:pPr>
            <a:r>
              <a:rPr lang="ru-RU" sz="2000" b="1" dirty="0" smtClean="0"/>
              <a:t>      Повышение профессионального уровня педагогов по вопросам организации работы с книгами и литературными произведениями; активизация творческого потенциала педагогов.</a:t>
            </a:r>
          </a:p>
          <a:p>
            <a:pPr lvl="0"/>
            <a:r>
              <a:rPr lang="ru-RU" sz="2000" b="1" dirty="0" smtClean="0"/>
              <a:t>Разработка методических материалов: картотеки игр, конспектов</a:t>
            </a:r>
          </a:p>
          <a:p>
            <a:pPr lvl="0"/>
            <a:r>
              <a:rPr lang="ru-RU" sz="2000" b="1" dirty="0" smtClean="0"/>
              <a:t>совместной литературно – речевой деятельности, досугов и других мероприятий.</a:t>
            </a:r>
          </a:p>
          <a:p>
            <a:pPr lvl="0"/>
            <a:r>
              <a:rPr lang="ru-RU" sz="2000" b="1" dirty="0" smtClean="0"/>
              <a:t>Внедрение в педагогическую практику разнообразных форм и методов работы с литературными произведениями для развития познавательной, творческой и эмоциональной активности детей</a:t>
            </a:r>
          </a:p>
          <a:p>
            <a:pPr lvl="0"/>
            <a:r>
              <a:rPr lang="ru-RU" sz="2000" b="1" dirty="0" smtClean="0"/>
              <a:t>(использование имеющихся в детском саду пособий и материалов, способствующих приобщению детей к книге для развития познавательной, творческой и эмоциональной активности детей).</a:t>
            </a:r>
          </a:p>
          <a:p>
            <a:pPr>
              <a:buNone/>
            </a:pPr>
            <a:r>
              <a:rPr lang="ru-RU" sz="2000" b="1" dirty="0" smtClean="0"/>
              <a:t> </a:t>
            </a:r>
          </a:p>
          <a:p>
            <a:pPr marL="0" indent="0">
              <a:buNone/>
            </a:pPr>
            <a:r>
              <a:rPr lang="ru-RU" sz="2400" b="1" dirty="0"/>
              <a:t/>
            </a:r>
            <a:br>
              <a:rPr lang="ru-RU" sz="2400" b="1" dirty="0"/>
            </a:br>
            <a:endParaRPr lang="ru-RU" sz="2400" b="1" dirty="0" smtClean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91264" cy="4691063"/>
          </a:xfrm>
        </p:spPr>
        <p:txBody>
          <a:bodyPr/>
          <a:lstStyle/>
          <a:p>
            <a:endParaRPr lang="ru-RU" sz="1800" dirty="0" smtClean="0"/>
          </a:p>
          <a:p>
            <a:endParaRPr lang="ru-RU" sz="1800" dirty="0" smtClean="0"/>
          </a:p>
          <a:p>
            <a:pPr marL="269875" indent="-269875">
              <a:buFont typeface="Arial" pitchFamily="34" charset="0"/>
              <a:buChar char="•"/>
            </a:pPr>
            <a:r>
              <a:rPr lang="ru-RU" sz="2800" b="1" i="1" dirty="0" smtClean="0">
                <a:solidFill>
                  <a:srgbClr val="FF0000"/>
                </a:solidFill>
              </a:rPr>
              <a:t>Результативность  родители:</a:t>
            </a:r>
            <a:r>
              <a:rPr lang="ru-RU" sz="2800" b="1" i="1" dirty="0" smtClean="0"/>
              <a:t> </a:t>
            </a:r>
          </a:p>
          <a:p>
            <a:pPr marL="269875" indent="-269875">
              <a:buFont typeface="Arial" pitchFamily="34" charset="0"/>
              <a:buChar char="•"/>
            </a:pPr>
            <a:r>
              <a:rPr lang="ru-RU" sz="2400" b="1" dirty="0" smtClean="0"/>
              <a:t> Участие родителей в создании условий для  развития интереса детей к книгам дома и в детском саду.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ru-RU" sz="2400" b="1" dirty="0" smtClean="0"/>
              <a:t> Повышение родительской компетентности в процессе детского чтения.</a:t>
            </a:r>
          </a:p>
          <a:p>
            <a:pPr marL="269875" lvl="0" indent="-269875">
              <a:buFont typeface="Arial" pitchFamily="34" charset="0"/>
              <a:buChar char="•"/>
            </a:pPr>
            <a:r>
              <a:rPr lang="ru-RU" sz="2400" b="1" dirty="0" smtClean="0"/>
              <a:t> Поддержка и стимулирование творческой самореализации семьи по приобщению детей к чтению.</a:t>
            </a:r>
          </a:p>
          <a:p>
            <a:pPr marL="269875" indent="-269875"/>
            <a:r>
              <a:rPr lang="ru-RU" sz="2800" b="1" dirty="0" smtClean="0"/>
              <a:t> </a:t>
            </a:r>
          </a:p>
          <a:p>
            <a:r>
              <a:rPr lang="ru-RU" sz="2800" b="1" dirty="0" smtClean="0"/>
              <a:t> </a:t>
            </a:r>
            <a:endParaRPr lang="ru-RU" sz="2800" dirty="0"/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95536" y="2060848"/>
            <a:ext cx="4038600" cy="4525963"/>
          </a:xfrm>
        </p:spPr>
        <p:txBody>
          <a:bodyPr/>
          <a:lstStyle/>
          <a:p>
            <a:endParaRPr lang="ru-RU" sz="1800" b="1" dirty="0" smtClean="0"/>
          </a:p>
          <a:p>
            <a:pPr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I этап – подготовительный.</a:t>
            </a:r>
            <a:endParaRPr lang="ru-RU" sz="1800" dirty="0"/>
          </a:p>
          <a:p>
            <a:pPr mar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b="1" dirty="0" smtClean="0"/>
              <a:t>Постановка </a:t>
            </a:r>
            <a:r>
              <a:rPr lang="ru-RU" sz="1800" b="1" dirty="0"/>
              <a:t>цели и </a:t>
            </a:r>
            <a:r>
              <a:rPr lang="ru-RU" sz="1800" b="1" dirty="0" smtClean="0"/>
              <a:t>задач </a:t>
            </a:r>
          </a:p>
          <a:p>
            <a:pPr mar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 smtClean="0"/>
              <a:t>Определение потребностей родителей (законных представителей) воспитанников в проведении детско-родительского клуба «Поэтическая гостиная» через собеседование и анкетирование.</a:t>
            </a:r>
          </a:p>
          <a:p>
            <a:pPr mar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/>
              <a:t> </a:t>
            </a:r>
            <a:r>
              <a:rPr lang="ru-RU" sz="1800" b="1" dirty="0" smtClean="0"/>
              <a:t>Обработка </a:t>
            </a:r>
            <a:r>
              <a:rPr lang="ru-RU" sz="1800" b="1" dirty="0"/>
              <a:t>полученной информации, подбор наглядного и игрового материала</a:t>
            </a:r>
            <a:r>
              <a:rPr lang="ru-RU" sz="1800" b="1" dirty="0" smtClean="0"/>
              <a:t>.</a:t>
            </a:r>
          </a:p>
          <a:p>
            <a:pPr marL="0" indent="0">
              <a:spcBef>
                <a:spcPts val="0"/>
              </a:spcBef>
              <a:buFont typeface="Arial" pitchFamily="34" charset="0"/>
              <a:buChar char="•"/>
            </a:pPr>
            <a:r>
              <a:rPr lang="ru-RU" sz="1800" b="1" dirty="0"/>
              <a:t> </a:t>
            </a:r>
            <a:r>
              <a:rPr lang="ru-RU" sz="1800" b="1" dirty="0" smtClean="0"/>
              <a:t>Изучение </a:t>
            </a:r>
            <a:r>
              <a:rPr lang="ru-RU" sz="1800" b="1" dirty="0"/>
              <a:t>методической литературы, разработка плана совместных мероприятий.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4008" y="1916832"/>
            <a:ext cx="4038600" cy="5257800"/>
          </a:xfrm>
        </p:spPr>
        <p:txBody>
          <a:bodyPr/>
          <a:lstStyle/>
          <a:p>
            <a:pPr>
              <a:buNone/>
            </a:pPr>
            <a:endParaRPr lang="ru-RU" b="1" dirty="0"/>
          </a:p>
          <a:p>
            <a:pPr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II</a:t>
            </a:r>
            <a:r>
              <a:rPr lang="ru-RU" sz="1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этап – основной (практический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90488" indent="0">
              <a:buFont typeface="Arial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b="1" dirty="0" smtClean="0"/>
              <a:t>Составление плана работы детско-родительского клуба;</a:t>
            </a:r>
          </a:p>
          <a:p>
            <a:pPr marL="90488" indent="0">
              <a:buFont typeface="Arial" pitchFamily="34" charset="0"/>
              <a:buChar char="•"/>
            </a:pPr>
            <a:r>
              <a:rPr lang="ru-RU" sz="1800" b="1" dirty="0" smtClean="0"/>
              <a:t>утверждение  графика проведения детско-родительского клуба.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 этап – заключительный.</a:t>
            </a:r>
          </a:p>
          <a:p>
            <a:pPr marL="90488" indent="0">
              <a:buFont typeface="Arial" pitchFamily="34" charset="0"/>
              <a:buChar char="•"/>
            </a:pPr>
            <a:r>
              <a:rPr lang="ru-RU" sz="1800" dirty="0" smtClean="0"/>
              <a:t> </a:t>
            </a:r>
            <a:r>
              <a:rPr lang="ru-RU" sz="1800" b="1" dirty="0" smtClean="0"/>
              <a:t>Обобщение </a:t>
            </a:r>
            <a:r>
              <a:rPr lang="ru-RU" sz="1800" b="1" dirty="0"/>
              <a:t>результатов работы в игровой форме, их </a:t>
            </a:r>
            <a:r>
              <a:rPr lang="ru-RU" sz="1800" b="1" dirty="0" smtClean="0"/>
              <a:t>анализ; </a:t>
            </a:r>
          </a:p>
          <a:p>
            <a:pPr marL="90488" indent="0">
              <a:buFont typeface="Arial" pitchFamily="34" charset="0"/>
              <a:buChar char="•"/>
            </a:pPr>
            <a:r>
              <a:rPr lang="ru-RU" sz="1800" b="1" dirty="0"/>
              <a:t> </a:t>
            </a:r>
            <a:r>
              <a:rPr lang="ru-RU" sz="1800" b="1" dirty="0" smtClean="0"/>
              <a:t>Конкурс чтецов</a:t>
            </a:r>
          </a:p>
          <a:p>
            <a:pPr marL="90488" indent="0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аблон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234</TotalTime>
  <Words>455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Шаблон 2</vt:lpstr>
      <vt:lpstr>       ПРОГРАММА ДЕТСКО-РОДИТЕЛЬСКОГО КЛУБА «ПОЭТИЧЕСКАЯ ГОСТИНАЯ»  Составитель: Суркова Т.Б. воспитатель высшей квалификационной категории        </vt:lpstr>
      <vt:lpstr> «Дать ребенку радость поэтического вдохновения, пробудить в его сердце живой родник поэтического творчества – это такое же важное дело, как научить читать и решать задачи».                                                                   В.А. Сухомлинский.  </vt:lpstr>
      <vt:lpstr>Актуальность</vt:lpstr>
      <vt:lpstr>Слайд 4</vt:lpstr>
      <vt:lpstr>Задачи: </vt:lpstr>
      <vt:lpstr>Результативность  дети:  </vt:lpstr>
      <vt:lpstr>Результативность  педагоги:   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проект «Книжкина неделя»</dc:title>
  <dc:creator>Rita Feklistova</dc:creator>
  <cp:lastModifiedBy>Admin</cp:lastModifiedBy>
  <cp:revision>24</cp:revision>
  <dcterms:created xsi:type="dcterms:W3CDTF">2015-12-08T14:42:13Z</dcterms:created>
  <dcterms:modified xsi:type="dcterms:W3CDTF">2024-04-20T20:51:04Z</dcterms:modified>
</cp:coreProperties>
</file>